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</p:sldMasterIdLst>
  <p:notesMasterIdLst>
    <p:notesMasterId r:id="rId14"/>
  </p:notesMasterIdLst>
  <p:sldIdLst>
    <p:sldId id="256" r:id="rId5"/>
    <p:sldId id="319" r:id="rId6"/>
    <p:sldId id="297" r:id="rId7"/>
    <p:sldId id="295" r:id="rId8"/>
    <p:sldId id="282" r:id="rId9"/>
    <p:sldId id="277" r:id="rId10"/>
    <p:sldId id="296" r:id="rId11"/>
    <p:sldId id="292" r:id="rId12"/>
    <p:sldId id="258" r:id="rId13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83517" autoAdjust="0"/>
  </p:normalViewPr>
  <p:slideViewPr>
    <p:cSldViewPr snapToGrid="0">
      <p:cViewPr varScale="1">
        <p:scale>
          <a:sx n="90" d="100"/>
          <a:sy n="90" d="100"/>
        </p:scale>
        <p:origin x="12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DA1B5-06D3-4702-B527-5060D30D9F66}" type="datetimeFigureOut">
              <a:rPr lang="sv-SE" smtClean="0"/>
              <a:t>2021-10-14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A21B5-09CB-4010-902E-B812DFDDDE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311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3620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26784-B8DC-4393-967D-307FCDAB553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3435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125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1797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5889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2209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6511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02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21B5-09CB-4010-902E-B812DFDDDE7B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869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904228B4-FF64-4ED0-A8C8-8026BBD957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9" b="4954"/>
          <a:stretch/>
        </p:blipFill>
        <p:spPr>
          <a:xfrm>
            <a:off x="6983738" y="1314450"/>
            <a:ext cx="5208262" cy="55435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5F3ED80-AE6D-4973-A6C6-6840B6685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0000" y="1842646"/>
            <a:ext cx="4476000" cy="1440000"/>
          </a:xfrm>
        </p:spPr>
        <p:txBody>
          <a:bodyPr anchor="b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72D63F-A3E2-44E0-9975-059F2744D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000" y="3672000"/>
            <a:ext cx="4476000" cy="1440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C1A038-6675-4661-A9DA-639035AA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B224974-11DB-47DF-BF17-5AC37DFC2F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9" b="4954"/>
          <a:stretch/>
        </p:blipFill>
        <p:spPr>
          <a:xfrm>
            <a:off x="6983738" y="1314450"/>
            <a:ext cx="5208262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7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511A81-521F-43BA-BB0F-3D319EB95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ECEACD-F06F-4DE6-842B-4095211B2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F8F1E39-04D1-44CA-BD7C-A29C2F09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FACD0C-7695-40C8-B641-50818BA13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7682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i margina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511A81-521F-43BA-BB0F-3D319EB9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5695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ECEACD-F06F-4DE6-842B-4095211B2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412000"/>
            <a:ext cx="56952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bild 5">
            <a:extLst>
              <a:ext uri="{FF2B5EF4-FFF2-40B4-BE49-F238E27FC236}">
                <a16:creationId xmlns:a16="http://schemas.microsoft.com/office/drawing/2014/main" id="{ED8ECEF9-479D-43F3-99C2-F47BCF374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0"/>
            <a:ext cx="4064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13778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4A6C12-DB9A-45F6-A7F4-38B07B72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412000"/>
            <a:ext cx="4320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DA9C654-6C5F-4B44-870E-BF311E305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2412000"/>
            <a:ext cx="4320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8C5743BE-CD13-4D1C-80D3-2E59E26A55D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153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4A6C12-DB9A-45F6-A7F4-38B07B72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412000"/>
            <a:ext cx="2772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DA9C654-6C5F-4B44-870E-BF311E305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6674" y="2412000"/>
            <a:ext cx="2772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37097D-0385-45DB-8096-6041BD35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6F3E0943-68D8-4475-BE56-ADAA658A104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797274" y="2412000"/>
            <a:ext cx="2772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059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061CD4-2466-4E39-A5AC-C4AC35510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57DD9B-8BB5-4B78-8411-5B600EF99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EB116F3-9DEF-4B8B-AB03-0820F568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33F2082-8671-4494-B149-AE7028EA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44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2397CB5-084F-4E41-B66C-EC6686A136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4BEBCD3-3209-4A65-8EB0-7A34D26470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412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929A8D-B235-4CAA-A454-7AC0F809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708000"/>
            <a:ext cx="8100000" cy="1115668"/>
          </a:xfrm>
          <a:solidFill>
            <a:schemeClr val="bg1"/>
          </a:solidFill>
        </p:spPr>
        <p:txBody>
          <a:bodyPr lIns="828000" rIns="252000" anchor="ctr" anchorCtr="0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8405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5">
            <a:extLst>
              <a:ext uri="{FF2B5EF4-FFF2-40B4-BE49-F238E27FC236}">
                <a16:creationId xmlns:a16="http://schemas.microsoft.com/office/drawing/2014/main" id="{0B87BAEC-3809-4080-AF6E-1F7B6E3115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E929A8D-B235-4CAA-A454-7AC0F809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708000"/>
            <a:ext cx="8100000" cy="1115668"/>
          </a:xfrm>
          <a:solidFill>
            <a:schemeClr val="bg1"/>
          </a:solidFill>
        </p:spPr>
        <p:txBody>
          <a:bodyPr lIns="828000" rIns="252000" anchor="ctr" anchorCtr="0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7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med bild (blå plat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5">
            <a:extLst>
              <a:ext uri="{FF2B5EF4-FFF2-40B4-BE49-F238E27FC236}">
                <a16:creationId xmlns:a16="http://schemas.microsoft.com/office/drawing/2014/main" id="{0B87BAEC-3809-4080-AF6E-1F7B6E3115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E929A8D-B235-4CAA-A454-7AC0F809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708000"/>
            <a:ext cx="8100000" cy="1115668"/>
          </a:xfrm>
          <a:solidFill>
            <a:schemeClr val="accent2"/>
          </a:solidFill>
        </p:spPr>
        <p:txBody>
          <a:bodyPr lIns="828000" rIns="252000" anchor="ctr" anchorCtr="0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838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4A6C12-DB9A-45F6-A7F4-38B07B72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412000"/>
            <a:ext cx="432000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8C5743BE-CD13-4D1C-80D3-2E59E26A55D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42247B8-AF8D-49A1-9ACC-2271803262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9686" y="2412000"/>
            <a:ext cx="4319588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1966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42247B8-AF8D-49A1-9ACC-2271803262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20000" y="2412000"/>
            <a:ext cx="8953199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8C5743BE-CD13-4D1C-80D3-2E59E26A55D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5969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6E92C717-67C8-447B-BB4A-30F9F6A9E5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20000" y="2412000"/>
            <a:ext cx="4320000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1D01C74F-2BF9-4A6F-BAEC-681C6E6D49D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3200" y="2412000"/>
            <a:ext cx="4320000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37097D-0385-45DB-8096-6041BD35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432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6E92C717-67C8-447B-BB4A-30F9F6A9E5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20000" y="2412000"/>
            <a:ext cx="2772000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1D01C74F-2BF9-4A6F-BAEC-681C6E6D49D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6674" y="2412000"/>
            <a:ext cx="2772000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D1B880DF-286A-4564-A3B2-DC08303C6F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01200" y="2412000"/>
            <a:ext cx="2772000" cy="334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608B64-DFEF-45A0-9F41-318E8DEE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37097D-0385-45DB-8096-6041BD35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0"/>
            </a:lvl1pPr>
          </a:lstStyle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BBDA0E-2547-42C2-8567-49F1171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9986-7E08-4BEF-AC21-84C7EE0430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2244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42247B8-AF8D-49A1-9ACC-2271803262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5042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sta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B8BD40C-3B7D-4065-A469-FB343CFD5E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00" y="2217395"/>
            <a:ext cx="3371336" cy="1438057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9DD1DB2D-015D-4EE7-9C1D-F870FC7D3041}"/>
              </a:ext>
            </a:extLst>
          </p:cNvPr>
          <p:cNvSpPr txBox="1"/>
          <p:nvPr/>
        </p:nvSpPr>
        <p:spPr>
          <a:xfrm>
            <a:off x="3981160" y="3742006"/>
            <a:ext cx="422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konsumentverket.se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220FECC-0B31-49E1-BBFC-963866F4BD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00" y="2217395"/>
            <a:ext cx="3371336" cy="143805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08CEC97-0B95-4707-9CB3-B679445DB000}"/>
              </a:ext>
            </a:extLst>
          </p:cNvPr>
          <p:cNvSpPr txBox="1"/>
          <p:nvPr/>
        </p:nvSpPr>
        <p:spPr>
          <a:xfrm>
            <a:off x="3981160" y="3742006"/>
            <a:ext cx="422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konsumentverket.se</a:t>
            </a:r>
          </a:p>
        </p:txBody>
      </p:sp>
    </p:spTree>
    <p:extLst>
      <p:ext uri="{BB962C8B-B14F-4D97-AF65-F5344CB8AC3E}">
        <p14:creationId xmlns:p14="http://schemas.microsoft.com/office/powerpoint/2010/main" val="216406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ADE67FB-2E8E-4FD5-9C6B-D2451C02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97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CC58B0F-70EC-4533-B99D-E9EFB9D75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0000" y="2412000"/>
            <a:ext cx="8953200" cy="33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68B0CE-2C30-4D73-9149-A0E4706B7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52930" y="316912"/>
            <a:ext cx="290906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 i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6C7C68-3E1B-4B7A-BBF0-4DCFF9FE5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2540" y="6356350"/>
            <a:ext cx="66946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A39A9986-7E08-4BEF-AC21-84C7EE04305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F323FF2-1833-4313-A2C6-42CA3210A4D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16912"/>
            <a:ext cx="1296000" cy="55281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933242CD-73FC-4F95-A0ED-EC5BAB61F79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16912"/>
            <a:ext cx="1296000" cy="55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3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600"/>
        </a:spcBef>
        <a:buSzPct val="11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58000" indent="-234000" algn="l" defTabSz="914400" rtl="0" eaLnBrk="1" latinLnBrk="0" hangingPunct="1">
        <a:lnSpc>
          <a:spcPct val="100000"/>
        </a:lnSpc>
        <a:spcBef>
          <a:spcPts val="600"/>
        </a:spcBef>
        <a:buFont typeface="Georgia" panose="02040502050405020303" pitchFamily="18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2800" indent="-234000" algn="l" defTabSz="914400" rtl="0" eaLnBrk="1" latinLnBrk="0" hangingPunct="1">
        <a:lnSpc>
          <a:spcPct val="100000"/>
        </a:lnSpc>
        <a:spcBef>
          <a:spcPts val="600"/>
        </a:spcBef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180000" algn="l" defTabSz="914400" rtl="0" eaLnBrk="1" latinLnBrk="0" hangingPunct="1">
        <a:lnSpc>
          <a:spcPct val="100000"/>
        </a:lnSpc>
        <a:spcBef>
          <a:spcPts val="600"/>
        </a:spcBef>
        <a:buSzPct val="9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8000" indent="-180000" algn="l" defTabSz="914400" rtl="0" eaLnBrk="1" latinLnBrk="0" hangingPunct="1">
        <a:lnSpc>
          <a:spcPct val="100000"/>
        </a:lnSpc>
        <a:spcBef>
          <a:spcPts val="600"/>
        </a:spcBef>
        <a:buFont typeface="Wingdings 2" panose="05020102010507070707" pitchFamily="18" charset="2"/>
        <a:buChar char="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.se/contentassets/f39ce8271c334ed9a0096071a2834d02/konsumentskyddsrapport-2021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E73DE0-A363-45B6-920B-5D2FCDEA3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Konsumentkrediter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CDD3D9-688B-44B0-964D-D6CCB6A954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sz="1600" dirty="0"/>
              <a:t>Anna Hult, Konsumentverket</a:t>
            </a:r>
          </a:p>
        </p:txBody>
      </p:sp>
    </p:spTree>
    <p:extLst>
      <p:ext uri="{BB962C8B-B14F-4D97-AF65-F5344CB8AC3E}">
        <p14:creationId xmlns:p14="http://schemas.microsoft.com/office/powerpoint/2010/main" val="37024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5CBDD0B5-AD29-4B06-BCB6-5922180C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8953200" cy="648439"/>
          </a:xfrm>
        </p:spPr>
        <p:txBody>
          <a:bodyPr/>
          <a:lstStyle/>
          <a:p>
            <a:r>
              <a:rPr lang="sv-SE" dirty="0"/>
              <a:t>Behoven ökar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7D23033-5A99-4983-95A3-474AE7F74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007220"/>
            <a:ext cx="8953200" cy="3752780"/>
          </a:xfrm>
        </p:spPr>
        <p:txBody>
          <a:bodyPr/>
          <a:lstStyle/>
          <a:p>
            <a:r>
              <a:rPr lang="en-US" sz="1800" dirty="0" err="1"/>
              <a:t>Ändrade</a:t>
            </a:r>
            <a:r>
              <a:rPr lang="en-US" sz="1800" dirty="0"/>
              <a:t> </a:t>
            </a:r>
            <a:r>
              <a:rPr lang="en-US" sz="1800" dirty="0" err="1"/>
              <a:t>konsumtionsmönster</a:t>
            </a:r>
            <a:r>
              <a:rPr lang="en-US" sz="1800" dirty="0"/>
              <a:t> och </a:t>
            </a:r>
            <a:r>
              <a:rPr lang="en-US" sz="1800" dirty="0" err="1"/>
              <a:t>ökad</a:t>
            </a:r>
            <a:r>
              <a:rPr lang="en-US" sz="1800" dirty="0"/>
              <a:t> digital </a:t>
            </a:r>
            <a:r>
              <a:rPr lang="en-US" sz="1800" dirty="0" err="1"/>
              <a:t>handel</a:t>
            </a:r>
            <a:r>
              <a:rPr lang="en-US" sz="1800" dirty="0"/>
              <a:t> har </a:t>
            </a:r>
            <a:r>
              <a:rPr lang="en-US" sz="1800" dirty="0" err="1"/>
              <a:t>påverkat</a:t>
            </a:r>
            <a:r>
              <a:rPr lang="en-US" sz="1800" dirty="0"/>
              <a:t> </a:t>
            </a:r>
            <a:r>
              <a:rPr lang="en-US" sz="1800" dirty="0" err="1"/>
              <a:t>konsumenternas</a:t>
            </a:r>
            <a:r>
              <a:rPr lang="en-US" sz="1800" dirty="0"/>
              <a:t> </a:t>
            </a:r>
            <a:r>
              <a:rPr lang="en-US" sz="1800" dirty="0" err="1"/>
              <a:t>köp</a:t>
            </a:r>
            <a:r>
              <a:rPr lang="en-US" sz="1800" dirty="0"/>
              <a:t>- och </a:t>
            </a:r>
            <a:r>
              <a:rPr lang="en-US" sz="1800" dirty="0" err="1"/>
              <a:t>betalningsvanor</a:t>
            </a:r>
            <a:r>
              <a:rPr lang="en-US" sz="1800" dirty="0"/>
              <a:t>. </a:t>
            </a:r>
            <a:r>
              <a:rPr lang="en-US" sz="1800" dirty="0" err="1"/>
              <a:t>Allt</a:t>
            </a:r>
            <a:r>
              <a:rPr lang="en-US" sz="1800" dirty="0"/>
              <a:t> </a:t>
            </a:r>
            <a:r>
              <a:rPr lang="en-US" sz="1800" dirty="0" err="1"/>
              <a:t>fler</a:t>
            </a:r>
            <a:r>
              <a:rPr lang="en-US" sz="1800" dirty="0"/>
              <a:t> </a:t>
            </a:r>
            <a:r>
              <a:rPr lang="en-US" sz="1800" dirty="0" err="1"/>
              <a:t>handlar</a:t>
            </a:r>
            <a:r>
              <a:rPr lang="en-US" sz="1800" dirty="0"/>
              <a:t>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kredit</a:t>
            </a:r>
            <a:r>
              <a:rPr lang="en-US" sz="1800" dirty="0"/>
              <a:t>. 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 err="1"/>
              <a:t>Nästan</a:t>
            </a:r>
            <a:r>
              <a:rPr lang="en-US" sz="1800" dirty="0"/>
              <a:t> 10 % av dem </a:t>
            </a:r>
            <a:r>
              <a:rPr lang="en-US" sz="1800" dirty="0" err="1"/>
              <a:t>som</a:t>
            </a:r>
            <a:r>
              <a:rPr lang="en-US" sz="1800" dirty="0"/>
              <a:t> tar </a:t>
            </a:r>
            <a:r>
              <a:rPr lang="en-US" sz="1800" dirty="0" err="1"/>
              <a:t>ett</a:t>
            </a:r>
            <a:r>
              <a:rPr lang="en-US" sz="1800" dirty="0"/>
              <a:t> </a:t>
            </a:r>
            <a:r>
              <a:rPr lang="en-US" sz="1800" dirty="0" err="1"/>
              <a:t>nytt</a:t>
            </a:r>
            <a:r>
              <a:rPr lang="en-US" sz="1800" dirty="0"/>
              <a:t> </a:t>
            </a:r>
            <a:r>
              <a:rPr lang="en-US" sz="1800" dirty="0" err="1"/>
              <a:t>konsumtionslån</a:t>
            </a:r>
            <a:r>
              <a:rPr lang="en-US" sz="1800" dirty="0"/>
              <a:t> </a:t>
            </a:r>
            <a:r>
              <a:rPr lang="en-US" sz="1800" dirty="0" err="1"/>
              <a:t>får</a:t>
            </a:r>
            <a:r>
              <a:rPr lang="en-US" sz="1800" dirty="0"/>
              <a:t> </a:t>
            </a:r>
            <a:r>
              <a:rPr lang="en-US" sz="1800" dirty="0" err="1"/>
              <a:t>betalningsproblem</a:t>
            </a:r>
            <a:r>
              <a:rPr lang="en-US" sz="1800" dirty="0"/>
              <a:t> </a:t>
            </a:r>
            <a:r>
              <a:rPr lang="en-US" sz="1800" dirty="0" err="1"/>
              <a:t>inom</a:t>
            </a:r>
            <a:r>
              <a:rPr lang="en-US" sz="1800" dirty="0"/>
              <a:t> 5 </a:t>
            </a:r>
            <a:r>
              <a:rPr lang="en-US" sz="1800" dirty="0" err="1"/>
              <a:t>månader</a:t>
            </a:r>
            <a:r>
              <a:rPr lang="en-US" sz="1800" dirty="0"/>
              <a:t>. 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I </a:t>
            </a:r>
            <a:r>
              <a:rPr lang="en-US" sz="1800" dirty="0" err="1"/>
              <a:t>spåren</a:t>
            </a:r>
            <a:r>
              <a:rPr lang="en-US" sz="1800" dirty="0"/>
              <a:t> av </a:t>
            </a:r>
            <a:r>
              <a:rPr lang="en-US" sz="1800" dirty="0" err="1"/>
              <a:t>coronapandemin</a:t>
            </a:r>
            <a:r>
              <a:rPr lang="en-US" sz="1800" dirty="0"/>
              <a:t>: </a:t>
            </a:r>
            <a:r>
              <a:rPr lang="en-US" sz="1800" dirty="0" err="1"/>
              <a:t>Sämre</a:t>
            </a:r>
            <a:r>
              <a:rPr lang="en-US" sz="1800" dirty="0"/>
              <a:t> </a:t>
            </a:r>
            <a:r>
              <a:rPr lang="en-US" sz="1800" dirty="0" err="1"/>
              <a:t>finansiell</a:t>
            </a:r>
            <a:r>
              <a:rPr lang="en-US" sz="1800" dirty="0"/>
              <a:t> </a:t>
            </a:r>
            <a:r>
              <a:rPr lang="en-US" sz="1800" dirty="0" err="1"/>
              <a:t>förmåga</a:t>
            </a:r>
            <a:r>
              <a:rPr lang="en-US" sz="1800" dirty="0"/>
              <a:t> hos </a:t>
            </a:r>
            <a:r>
              <a:rPr lang="en-US" sz="1800" dirty="0" err="1"/>
              <a:t>många</a:t>
            </a:r>
            <a:r>
              <a:rPr lang="en-US" sz="1800" dirty="0"/>
              <a:t> </a:t>
            </a:r>
            <a:r>
              <a:rPr lang="en-US" sz="1800" dirty="0" err="1"/>
              <a:t>konsumenter</a:t>
            </a:r>
            <a:r>
              <a:rPr lang="en-US" sz="1800" dirty="0"/>
              <a:t> och </a:t>
            </a:r>
            <a:r>
              <a:rPr lang="en-US" sz="1800" dirty="0" err="1"/>
              <a:t>fler</a:t>
            </a:r>
            <a:r>
              <a:rPr lang="en-US" sz="1800" dirty="0"/>
              <a:t> </a:t>
            </a:r>
            <a:r>
              <a:rPr lang="en-US" sz="1800" dirty="0" err="1"/>
              <a:t>använder</a:t>
            </a:r>
            <a:r>
              <a:rPr lang="en-US" sz="1800" dirty="0"/>
              <a:t> </a:t>
            </a:r>
            <a:r>
              <a:rPr lang="en-US" sz="1800" dirty="0" err="1"/>
              <a:t>finansiella</a:t>
            </a:r>
            <a:r>
              <a:rPr lang="en-US" sz="1800" dirty="0"/>
              <a:t> </a:t>
            </a:r>
            <a:r>
              <a:rPr lang="en-US" sz="1800" dirty="0" err="1"/>
              <a:t>tjänster</a:t>
            </a:r>
            <a:r>
              <a:rPr lang="en-US" sz="1800" dirty="0"/>
              <a:t> </a:t>
            </a:r>
            <a:r>
              <a:rPr lang="en-US" sz="1800" dirty="0" err="1"/>
              <a:t>som</a:t>
            </a:r>
            <a:r>
              <a:rPr lang="en-US" sz="1800" dirty="0"/>
              <a:t> de </a:t>
            </a:r>
            <a:r>
              <a:rPr lang="en-US" sz="1800" dirty="0" err="1"/>
              <a:t>inte</a:t>
            </a:r>
            <a:r>
              <a:rPr lang="en-US" sz="1800" dirty="0"/>
              <a:t> </a:t>
            </a:r>
            <a:r>
              <a:rPr lang="en-US" sz="1800" dirty="0" err="1"/>
              <a:t>är</a:t>
            </a:r>
            <a:r>
              <a:rPr lang="en-US" sz="1800" dirty="0"/>
              <a:t> </a:t>
            </a:r>
            <a:r>
              <a:rPr lang="en-US" sz="1800" dirty="0" err="1"/>
              <a:t>vana</a:t>
            </a:r>
            <a:r>
              <a:rPr lang="en-US" sz="1800" dirty="0"/>
              <a:t> vid.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fjärdedel</a:t>
            </a:r>
            <a:r>
              <a:rPr lang="en-US" sz="1800" dirty="0"/>
              <a:t> av </a:t>
            </a:r>
            <a:r>
              <a:rPr lang="en-US" sz="1800" dirty="0" err="1"/>
              <a:t>hushållen</a:t>
            </a:r>
            <a:r>
              <a:rPr lang="en-US" sz="1800" dirty="0"/>
              <a:t> har </a:t>
            </a:r>
            <a:r>
              <a:rPr lang="en-US" sz="1800" dirty="0" err="1"/>
              <a:t>upplevt</a:t>
            </a:r>
            <a:r>
              <a:rPr lang="en-US" sz="1800" dirty="0"/>
              <a:t> </a:t>
            </a:r>
            <a:r>
              <a:rPr lang="en-US" sz="1800" dirty="0" err="1"/>
              <a:t>svårigheter</a:t>
            </a:r>
            <a:r>
              <a:rPr lang="en-US" sz="1800" dirty="0"/>
              <a:t> med </a:t>
            </a:r>
            <a:r>
              <a:rPr lang="en-US" sz="1800" dirty="0" err="1"/>
              <a:t>att</a:t>
            </a:r>
            <a:r>
              <a:rPr lang="en-US" sz="1800" dirty="0"/>
              <a:t> </a:t>
            </a:r>
            <a:r>
              <a:rPr lang="en-US" sz="1800" dirty="0" err="1"/>
              <a:t>klara</a:t>
            </a:r>
            <a:r>
              <a:rPr lang="en-US" sz="1800" dirty="0"/>
              <a:t> </a:t>
            </a:r>
            <a:r>
              <a:rPr lang="en-US" sz="1800" dirty="0" err="1"/>
              <a:t>sina</a:t>
            </a:r>
            <a:r>
              <a:rPr lang="en-US" sz="1800" dirty="0"/>
              <a:t> </a:t>
            </a:r>
            <a:r>
              <a:rPr lang="en-US" sz="1800" dirty="0" err="1"/>
              <a:t>månatliga</a:t>
            </a:r>
            <a:r>
              <a:rPr lang="en-US" sz="1800" dirty="0"/>
              <a:t> </a:t>
            </a:r>
            <a:r>
              <a:rPr lang="en-US" sz="1800" dirty="0" err="1"/>
              <a:t>utgifter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77 </a:t>
            </a:r>
            <a:r>
              <a:rPr lang="en-US" sz="1800" dirty="0" err="1"/>
              <a:t>miljarder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kapitalfordningar</a:t>
            </a:r>
            <a:r>
              <a:rPr lang="en-US" sz="1800" dirty="0"/>
              <a:t> mot </a:t>
            </a:r>
            <a:r>
              <a:rPr lang="en-US" sz="1800" dirty="0" err="1"/>
              <a:t>konsumenter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inkassobolagens</a:t>
            </a:r>
            <a:r>
              <a:rPr lang="en-US" sz="1800" dirty="0"/>
              <a:t> register</a:t>
            </a:r>
          </a:p>
          <a:p>
            <a:endParaRPr lang="en-US" dirty="0"/>
          </a:p>
          <a:p>
            <a:pPr marL="0" indent="0" algn="r">
              <a:buNone/>
            </a:pPr>
            <a:r>
              <a:rPr lang="en-US" sz="900" dirty="0" err="1"/>
              <a:t>Källa</a:t>
            </a:r>
            <a:r>
              <a:rPr lang="en-US" sz="900" dirty="0"/>
              <a:t>: Konsumentverkets rapport: Konsument </a:t>
            </a:r>
            <a:r>
              <a:rPr lang="en-US" sz="900" dirty="0" err="1"/>
              <a:t>på</a:t>
            </a:r>
            <a:r>
              <a:rPr lang="en-US" sz="900" dirty="0"/>
              <a:t> </a:t>
            </a:r>
            <a:r>
              <a:rPr lang="en-US" sz="900" dirty="0" err="1"/>
              <a:t>kredit</a:t>
            </a:r>
            <a:r>
              <a:rPr lang="en-US" sz="900" dirty="0"/>
              <a:t> 2021:1; </a:t>
            </a:r>
            <a:r>
              <a:rPr lang="sv-SE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Finansinspektionens rapport: </a:t>
            </a:r>
            <a:r>
              <a:rPr lang="sv-S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Konsumentskyddsrapport 2021 (fi.se)</a:t>
            </a:r>
            <a:endParaRPr lang="sv-SE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9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3125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ubrik 18">
            <a:extLst>
              <a:ext uri="{FF2B5EF4-FFF2-40B4-BE49-F238E27FC236}">
                <a16:creationId xmlns:a16="http://schemas.microsoft.com/office/drawing/2014/main" id="{6992B15E-56E4-4438-975C-1426C9601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1080000"/>
            <a:ext cx="5550057" cy="972000"/>
          </a:xfrm>
        </p:spPr>
        <p:txBody>
          <a:bodyPr/>
          <a:lstStyle/>
          <a:p>
            <a:r>
              <a:rPr lang="sv-SE" dirty="0"/>
              <a:t>Konsument på kredit</a:t>
            </a:r>
          </a:p>
        </p:txBody>
      </p:sp>
      <p:sp>
        <p:nvSpPr>
          <p:cNvPr id="20" name="Platshållare för innehåll 19">
            <a:extLst>
              <a:ext uri="{FF2B5EF4-FFF2-40B4-BE49-F238E27FC236}">
                <a16:creationId xmlns:a16="http://schemas.microsoft.com/office/drawing/2014/main" id="{9B462D2C-E3B0-40AA-8028-1A64A84CF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9999" y="2412000"/>
            <a:ext cx="5550057" cy="33480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i="1" dirty="0"/>
              <a:t>En analys av marknaden för konsumentkrediter och risker för överskuldsättning</a:t>
            </a:r>
          </a:p>
          <a:p>
            <a:endParaRPr lang="sv-SE" i="1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C994D0E-49C7-4539-936A-15A25E9F8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472" y="0"/>
            <a:ext cx="4862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1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0BE22ADE-8E1B-4FCC-97BD-23B56A266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Identifierade problemområden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9C1E68B-9AD5-4ED2-9CB7-ED616F4A3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Offensiv direktmarknadsföring till sårbara/skuldsatta konsumenter</a:t>
            </a:r>
          </a:p>
          <a:p>
            <a:r>
              <a:rPr lang="sv-SE" dirty="0"/>
              <a:t>Information om konsumenters skuldbörda saknas</a:t>
            </a:r>
          </a:p>
          <a:p>
            <a:r>
              <a:rPr lang="sv-SE" dirty="0"/>
              <a:t>Fakturabetalning ändras till delbetalning</a:t>
            </a:r>
          </a:p>
          <a:p>
            <a:r>
              <a:rPr lang="sv-SE" dirty="0"/>
              <a:t>Reglerna för kostnads- och </a:t>
            </a:r>
            <a:r>
              <a:rPr lang="sv-SE" dirty="0" err="1"/>
              <a:t>räntetak</a:t>
            </a:r>
            <a:r>
              <a:rPr lang="sv-SE" dirty="0"/>
              <a:t> omfattar inte kreditköp</a:t>
            </a:r>
          </a:p>
          <a:p>
            <a:r>
              <a:rPr lang="sv-SE" dirty="0"/>
              <a:t>Avräkningsordning</a:t>
            </a:r>
          </a:p>
          <a:p>
            <a:r>
              <a:rPr lang="sv-SE" dirty="0"/>
              <a:t>Möjligt att spela på kredit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95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974F2B-21FC-4D09-860D-40CDEED8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4F17E9-C876-4339-85BE-6CCC9DB9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Konsumentverket ser behov av att stärka skyddet för konsumenterna på konsumentkreditmarknaden.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ser att det är ett delat ansvar mellan myndigheter, branschorganisationer, enskilda aktörer och regeringen. 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500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CB3B70D8-346E-4628-AFC3-86CFEF221D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24377705-8620-4770-9343-E9BA177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arbetar vi med?</a:t>
            </a:r>
          </a:p>
        </p:txBody>
      </p:sp>
    </p:spTree>
    <p:extLst>
      <p:ext uri="{BB962C8B-B14F-4D97-AF65-F5344CB8AC3E}">
        <p14:creationId xmlns:p14="http://schemas.microsoft.com/office/powerpoint/2010/main" val="104756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668FFD4-2FB1-4124-8289-40A4CB31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EF786E3-0271-4AD3-982D-9E789CDADF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sz="1600" dirty="0"/>
              <a:t>Revidering av allmänna råd</a:t>
            </a:r>
          </a:p>
          <a:p>
            <a:pPr lvl="1"/>
            <a:r>
              <a:rPr lang="sv-SE" sz="1200" dirty="0"/>
              <a:t>Måttfullhet</a:t>
            </a:r>
          </a:p>
          <a:p>
            <a:pPr lvl="1"/>
            <a:r>
              <a:rPr lang="sv-SE" sz="1200" dirty="0"/>
              <a:t>Kreditprövning</a:t>
            </a:r>
          </a:p>
          <a:p>
            <a:pPr lvl="1"/>
            <a:r>
              <a:rPr lang="sv-SE" sz="1200" dirty="0"/>
              <a:t>Kreditförmedlare</a:t>
            </a:r>
          </a:p>
          <a:p>
            <a:r>
              <a:rPr lang="sv-SE" sz="1600" dirty="0"/>
              <a:t>Kreditprövningsärenden</a:t>
            </a:r>
          </a:p>
          <a:p>
            <a:pPr lvl="1"/>
            <a:r>
              <a:rPr lang="sv-SE" sz="1200" dirty="0"/>
              <a:t>4 </a:t>
            </a:r>
            <a:r>
              <a:rPr lang="sv-SE" sz="1200" dirty="0" err="1"/>
              <a:t>st</a:t>
            </a:r>
            <a:r>
              <a:rPr lang="sv-SE" sz="1200" dirty="0"/>
              <a:t> påbörjade</a:t>
            </a:r>
          </a:p>
          <a:p>
            <a:r>
              <a:rPr lang="sv-SE" sz="1600" dirty="0"/>
              <a:t>Tillsyn krediter och betaltjänster</a:t>
            </a:r>
          </a:p>
          <a:p>
            <a:pPr lvl="1"/>
            <a:r>
              <a:rPr lang="sv-SE" sz="1200" dirty="0"/>
              <a:t>Måttfullhet</a:t>
            </a:r>
          </a:p>
          <a:p>
            <a:pPr lvl="1"/>
            <a:r>
              <a:rPr lang="sv-SE" sz="1200" dirty="0"/>
              <a:t>Vilseledande marknadsföring och avtalsvillkor</a:t>
            </a:r>
          </a:p>
          <a:p>
            <a:r>
              <a:rPr lang="sv-SE" sz="1600" dirty="0"/>
              <a:t>Samverkan med branschföreningar</a:t>
            </a:r>
          </a:p>
          <a:p>
            <a:endParaRPr lang="sv-S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A5F6A1-D907-4491-9463-3D3E31668A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870548"/>
            <a:ext cx="4319587" cy="242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42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4C21F94E-FC7F-4D19-9F2D-2106116DD9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5CC49D2E-8916-444C-B30B-5A2E6ACA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Vilka förändringar vill vi se?</a:t>
            </a:r>
          </a:p>
        </p:txBody>
      </p:sp>
    </p:spTree>
    <p:extLst>
      <p:ext uri="{BB962C8B-B14F-4D97-AF65-F5344CB8AC3E}">
        <p14:creationId xmlns:p14="http://schemas.microsoft.com/office/powerpoint/2010/main" val="156622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35724"/>
      </p:ext>
    </p:extLst>
  </p:cSld>
  <p:clrMapOvr>
    <a:masterClrMapping/>
  </p:clrMapOvr>
</p:sld>
</file>

<file path=ppt/theme/theme1.xml><?xml version="1.0" encoding="utf-8"?>
<a:theme xmlns:a="http://schemas.openxmlformats.org/drawingml/2006/main" name="KOV PP_okt20">
  <a:themeElements>
    <a:clrScheme name="KOV_202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4CC"/>
      </a:accent1>
      <a:accent2>
        <a:srgbClr val="162259"/>
      </a:accent2>
      <a:accent3>
        <a:srgbClr val="76B82A"/>
      </a:accent3>
      <a:accent4>
        <a:srgbClr val="B50156"/>
      </a:accent4>
      <a:accent5>
        <a:srgbClr val="F59C00"/>
      </a:accent5>
      <a:accent6>
        <a:srgbClr val="83726E"/>
      </a:accent6>
      <a:hlink>
        <a:srgbClr val="0074CC"/>
      </a:hlink>
      <a:folHlink>
        <a:srgbClr val="B50156"/>
      </a:folHlink>
    </a:clrScheme>
    <a:fontScheme name="KOV_202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-mall_okt-2020.pptx" id="{00AC3C8E-FFA6-4617-BC93-78BEED04435A}" vid="{40A57BCC-F8A8-410A-962C-7EED4EC145B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C21420731EF4CB66D90DA9D3FA141" ma:contentTypeVersion="12" ma:contentTypeDescription="Skapa ett nytt dokument." ma:contentTypeScope="" ma:versionID="57879d72b6e4768cc739883e1e7965bc">
  <xsd:schema xmlns:xsd="http://www.w3.org/2001/XMLSchema" xmlns:xs="http://www.w3.org/2001/XMLSchema" xmlns:p="http://schemas.microsoft.com/office/2006/metadata/properties" xmlns:ns2="5bd06419-7732-4ceb-8047-8b9668b1d8ae" xmlns:ns3="7170fda2-38c8-4058-8074-1f386e0ce37f" targetNamespace="http://schemas.microsoft.com/office/2006/metadata/properties" ma:root="true" ma:fieldsID="9acd4cacdbcbd8196f54ce773428ac76" ns2:_="" ns3:_="">
    <xsd:import namespace="5bd06419-7732-4ceb-8047-8b9668b1d8ae"/>
    <xsd:import namespace="7170fda2-38c8-4058-8074-1f386e0ce37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06419-7732-4ceb-8047-8b9668b1d8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0fda2-38c8-4058-8074-1f386e0ce3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3AB32B-3FA8-461B-B5DB-8204644F7E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56B7AB-97B5-4E0D-8022-51D650A62E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d06419-7732-4ceb-8047-8b9668b1d8ae"/>
    <ds:schemaRef ds:uri="7170fda2-38c8-4058-8074-1f386e0ce3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DC5509-3019-4EE6-85A6-ABD98EA557D8}">
  <ds:schemaRefs>
    <ds:schemaRef ds:uri="7170fda2-38c8-4058-8074-1f386e0ce37f"/>
    <ds:schemaRef ds:uri="http://schemas.microsoft.com/office/2006/metadata/properties"/>
    <ds:schemaRef ds:uri="5bd06419-7732-4ceb-8047-8b9668b1d8ae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Konsumentverket</Template>
  <TotalTime>806</TotalTime>
  <Words>228</Words>
  <Application>Microsoft Macintosh PowerPoint</Application>
  <PresentationFormat>Bredbild</PresentationFormat>
  <Paragraphs>50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Wingdings 2</vt:lpstr>
      <vt:lpstr>KOV PP_okt20</vt:lpstr>
      <vt:lpstr>Konsumentkrediter </vt:lpstr>
      <vt:lpstr>Behoven ökar</vt:lpstr>
      <vt:lpstr>Konsument på kredit</vt:lpstr>
      <vt:lpstr>Identifierade problemområden</vt:lpstr>
      <vt:lpstr>PowerPoint-presentation</vt:lpstr>
      <vt:lpstr>Vad arbetar vi med?</vt:lpstr>
      <vt:lpstr>PowerPoint-presentation</vt:lpstr>
      <vt:lpstr>Vilka förändringar vill vi se?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Konsument på kredit</dc:title>
  <dc:creator>Anna Hult</dc:creator>
  <cp:lastModifiedBy>Milica Milic</cp:lastModifiedBy>
  <cp:revision>242</cp:revision>
  <cp:lastPrinted>2021-10-13T12:57:56Z</cp:lastPrinted>
  <dcterms:created xsi:type="dcterms:W3CDTF">2021-02-26T19:14:46Z</dcterms:created>
  <dcterms:modified xsi:type="dcterms:W3CDTF">2021-10-14T10:12:33Z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0x0101005D8C21420731EF4CB66D90DA9D3FA141</vt:lpwstr>
  </property>
</Properties>
</file>